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  <p:sldMasterId id="2147483660" r:id="rId2"/>
  </p:sldMasterIdLst>
  <p:notesMasterIdLst>
    <p:notesMasterId r:id="rId18"/>
  </p:notesMasterIdLst>
  <p:sldIdLst>
    <p:sldId id="256" r:id="rId3"/>
    <p:sldId id="257" r:id="rId4"/>
    <p:sldId id="507" r:id="rId5"/>
    <p:sldId id="294" r:id="rId6"/>
    <p:sldId id="434" r:id="rId7"/>
    <p:sldId id="491" r:id="rId8"/>
    <p:sldId id="498" r:id="rId9"/>
    <p:sldId id="503" r:id="rId10"/>
    <p:sldId id="500" r:id="rId11"/>
    <p:sldId id="502" r:id="rId12"/>
    <p:sldId id="501" r:id="rId13"/>
    <p:sldId id="504" r:id="rId14"/>
    <p:sldId id="505" r:id="rId15"/>
    <p:sldId id="506" r:id="rId16"/>
    <p:sldId id="299" r:id="rId17"/>
  </p:sldIdLst>
  <p:sldSz cx="9144000" cy="5143500" type="screen16x9"/>
  <p:notesSz cx="6858000" cy="9144000"/>
  <p:embeddedFontLst>
    <p:embeddedFont>
      <p:font typeface="ＭＳ Ｐゴシック" panose="020B0600070205080204" pitchFamily="34" charset="-128"/>
      <p:regular r:id="rId19"/>
    </p:embeddedFont>
    <p:embeddedFont>
      <p:font typeface="Amatic SC" panose="00000500000000000000" pitchFamily="2" charset="-79"/>
      <p:regular r:id="rId20"/>
      <p:bold r:id="rId21"/>
    </p:embeddedFont>
    <p:embeddedFont>
      <p:font typeface="Lucida Sans" panose="020B0602030504020204" pitchFamily="34" charset="0"/>
      <p:regular r:id="rId22"/>
      <p:bold r:id="rId23"/>
      <p:italic r:id="rId24"/>
      <p:boldItalic r:id="rId25"/>
    </p:embeddedFont>
    <p:embeddedFont>
      <p:font typeface="Source Code Pro" panose="020B0509030403020204" pitchFamily="49" charset="0"/>
      <p:regular r:id="rId26"/>
      <p:bold r:id="rId27"/>
    </p:embeddedFont>
    <p:embeddedFont>
      <p:font typeface="Times" panose="02020603050405020304" pitchFamily="18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19" autoAdjust="0"/>
    <p:restoredTop sz="94660"/>
  </p:normalViewPr>
  <p:slideViewPr>
    <p:cSldViewPr snapToGrid="0">
      <p:cViewPr varScale="1">
        <p:scale>
          <a:sx n="136" d="100"/>
          <a:sy n="136" d="100"/>
        </p:scale>
        <p:origin x="1170" y="1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26" Type="http://schemas.openxmlformats.org/officeDocument/2006/relationships/font" Target="fonts/font8.fntdata"/><Relationship Id="rId3" Type="http://schemas.openxmlformats.org/officeDocument/2006/relationships/slide" Target="slides/slide1.xml"/><Relationship Id="rId21" Type="http://schemas.openxmlformats.org/officeDocument/2006/relationships/font" Target="fonts/font3.fntdata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7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font" Target="fonts/font2.fntdata"/><Relationship Id="rId29" Type="http://schemas.openxmlformats.org/officeDocument/2006/relationships/font" Target="fonts/font11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6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5.fntdata"/><Relationship Id="rId28" Type="http://schemas.openxmlformats.org/officeDocument/2006/relationships/font" Target="fonts/font10.fntdata"/><Relationship Id="rId10" Type="http://schemas.openxmlformats.org/officeDocument/2006/relationships/slide" Target="slides/slide8.xml"/><Relationship Id="rId19" Type="http://schemas.openxmlformats.org/officeDocument/2006/relationships/font" Target="fonts/font1.fntdata"/><Relationship Id="rId31" Type="http://schemas.openxmlformats.org/officeDocument/2006/relationships/font" Target="fonts/font13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4.fntdata"/><Relationship Id="rId27" Type="http://schemas.openxmlformats.org/officeDocument/2006/relationships/font" Target="fonts/font9.fntdata"/><Relationship Id="rId30" Type="http://schemas.openxmlformats.org/officeDocument/2006/relationships/font" Target="fonts/font12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0764492"/>
      </p:ext>
    </p:extLst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Shape 5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4" name="Shape 5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85669697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894256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">
          <a:extLst>
            <a:ext uri="{FF2B5EF4-FFF2-40B4-BE49-F238E27FC236}">
              <a16:creationId xmlns:a16="http://schemas.microsoft.com/office/drawing/2014/main" id="{3B23CE08-EA7E-D8D0-9BF1-B18A07BA91F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>
            <a:extLst>
              <a:ext uri="{FF2B5EF4-FFF2-40B4-BE49-F238E27FC236}">
                <a16:creationId xmlns:a16="http://schemas.microsoft.com/office/drawing/2014/main" id="{15ED43ED-6814-9383-2235-3C3E0FEDA08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Shape 60">
            <a:extLst>
              <a:ext uri="{FF2B5EF4-FFF2-40B4-BE49-F238E27FC236}">
                <a16:creationId xmlns:a16="http://schemas.microsoft.com/office/drawing/2014/main" id="{18EC4C9F-FB0A-3DEB-6910-67B42E2CC5F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44408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64965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Thanks to Brendan</a:t>
            </a:r>
            <a:r>
              <a:rPr lang="en-US" baseline="0" dirty="0"/>
              <a:t> O’Connor and Noah Smith (email, 1/18/12) for </a:t>
            </a:r>
            <a:r>
              <a:rPr lang="en-US" dirty="0"/>
              <a:t>permission to use this figure.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3EB9031F-EB71-7642-8F3C-6FDC1408CB9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Lucida Sans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8567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977952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516690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1303673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839267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0" y="0"/>
            <a:ext cx="9144000" cy="34290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8000"/>
            </a:lvl1pPr>
            <a:lvl2pPr lvl="1" algn="ctr">
              <a:spcBef>
                <a:spcPts val="0"/>
              </a:spcBef>
              <a:buSzPct val="100000"/>
              <a:defRPr sz="8000"/>
            </a:lvl2pPr>
            <a:lvl3pPr lvl="2" algn="ctr">
              <a:spcBef>
                <a:spcPts val="0"/>
              </a:spcBef>
              <a:buSzPct val="100000"/>
              <a:defRPr sz="8000"/>
            </a:lvl3pPr>
            <a:lvl4pPr lvl="3" algn="ctr">
              <a:spcBef>
                <a:spcPts val="0"/>
              </a:spcBef>
              <a:buSzPct val="100000"/>
              <a:defRPr sz="8000"/>
            </a:lvl4pPr>
            <a:lvl5pPr lvl="4" algn="ctr">
              <a:spcBef>
                <a:spcPts val="0"/>
              </a:spcBef>
              <a:buSzPct val="100000"/>
              <a:defRPr sz="8000"/>
            </a:lvl5pPr>
            <a:lvl6pPr lvl="5" algn="ctr">
              <a:spcBef>
                <a:spcPts val="0"/>
              </a:spcBef>
              <a:buSzPct val="100000"/>
              <a:defRPr sz="8000"/>
            </a:lvl6pPr>
            <a:lvl7pPr lvl="6" algn="ctr">
              <a:spcBef>
                <a:spcPts val="0"/>
              </a:spcBef>
              <a:buSzPct val="100000"/>
              <a:defRPr sz="8000"/>
            </a:lvl7pPr>
            <a:lvl8pPr lvl="7" algn="ctr">
              <a:spcBef>
                <a:spcPts val="0"/>
              </a:spcBef>
              <a:buSzPct val="100000"/>
              <a:defRPr sz="8000"/>
            </a:lvl8pPr>
            <a:lvl9pPr lvl="8" algn="ctr">
              <a:spcBef>
                <a:spcPts val="0"/>
              </a:spcBef>
              <a:buSzPct val="100000"/>
              <a:defRPr sz="80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None/>
              <a:defRPr sz="2100" b="1"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572000" y="510778"/>
            <a:ext cx="3890964" cy="1298972"/>
          </a:xfrm>
        </p:spPr>
        <p:txBody>
          <a:bodyPr/>
          <a:lstStyle>
            <a:lvl1pPr algn="ctr">
              <a:defRPr sz="32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582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572000" y="2876550"/>
            <a:ext cx="3886200" cy="1676400"/>
          </a:xfrm>
        </p:spPr>
        <p:txBody>
          <a:bodyPr/>
          <a:lstStyle>
            <a:lvl1pPr marL="0" indent="0" algn="ctr">
              <a:spcBef>
                <a:spcPts val="900"/>
              </a:spcBef>
              <a:buFont typeface="Times" pitchFamily="-65" charset="0"/>
              <a:buNone/>
              <a:defRPr/>
            </a:lvl1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7239000" y="4705350"/>
            <a:ext cx="12192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5334000" y="4705350"/>
            <a:ext cx="1905000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pPr>
              <a:defRPr/>
            </a:pPr>
            <a:endParaRPr lang="en-US" dirty="0"/>
          </a:p>
        </p:txBody>
      </p:sp>
      <p:pic>
        <p:nvPicPr>
          <p:cNvPr id="9" name="Picture 8" descr="wordcloud2.jpg"/>
          <p:cNvPicPr>
            <a:picLocks noChangeAspect="1"/>
          </p:cNvPicPr>
          <p:nvPr userDrawn="1"/>
        </p:nvPicPr>
        <p:blipFill rotWithShape="1">
          <a:blip r:embed="rId2"/>
          <a:srcRect l="19740" t="8415" r="20308" b="8153"/>
          <a:stretch/>
        </p:blipFill>
        <p:spPr>
          <a:xfrm>
            <a:off x="781451" y="165818"/>
            <a:ext cx="2647549" cy="4768132"/>
          </a:xfrm>
          <a:prstGeom prst="rect">
            <a:avLst/>
          </a:prstGeom>
        </p:spPr>
      </p:pic>
      <p:sp>
        <p:nvSpPr>
          <p:cNvPr id="11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4572000" y="4705350"/>
            <a:ext cx="765174" cy="3429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E74C7FEE-6B48-4643-BCFB-F13B0E13E171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36677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8534400" cy="333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048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92660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200" b="1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9C2BDC8F-D922-0A4E-AAA0-9C7D97FF3D7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18692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267200" y="1314450"/>
            <a:ext cx="3810000" cy="337185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0960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667000" y="468630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AC7A63A-31A1-2C4C-95AA-A445DBCAB17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383367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25372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04800" y="1733550"/>
            <a:ext cx="4040188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6" y="125372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1733550"/>
            <a:ext cx="4041775" cy="29718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2484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8194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231C68C3-6089-F349-9232-42643877B0CF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10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1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978277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03BC7101-16EA-C942-850C-355264FDE9E8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6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0686479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8E5E2-1321-4548-96C8-615581C5A8C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3918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428750"/>
            <a:ext cx="3008313" cy="8715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343150"/>
            <a:ext cx="3008313" cy="225147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83729988-E849-C549-AA67-252EA40F09C2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7953666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/>
              <a:t>Drag picture to placeholder or click icon to add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7882B1-C6D6-A945-BB8B-B7B1B12471B5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208544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C1DFA8D9-15F1-AF4D-8149-0C26EB27AC9C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97892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bg>
      <p:bgPr>
        <a:solidFill>
          <a:schemeClr val="dk1"/>
        </a:solid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Shape 15"/>
          <p:cNvSpPr txBox="1">
            <a:spLocks noGrp="1"/>
          </p:cNvSpPr>
          <p:nvPr>
            <p:ph type="title"/>
          </p:nvPr>
        </p:nvSpPr>
        <p:spPr>
          <a:xfrm>
            <a:off x="2802750" y="802500"/>
            <a:ext cx="3538500" cy="3538500"/>
          </a:xfrm>
          <a:prstGeom prst="rect">
            <a:avLst/>
          </a:prstGeom>
          <a:solidFill>
            <a:srgbClr val="FFFFFF"/>
          </a:solidFill>
        </p:spPr>
        <p:txBody>
          <a:bodyPr lIns="91425" tIns="91425" rIns="91425" bIns="91425" anchor="ctr" anchorCtr="0"/>
          <a:lstStyle>
            <a:lvl1pPr lvl="0" algn="ctr">
              <a:spcBef>
                <a:spcPts val="0"/>
              </a:spcBef>
              <a:buSzPct val="100000"/>
              <a:defRPr sz="4800"/>
            </a:lvl1pPr>
            <a:lvl2pPr lvl="1" algn="ctr">
              <a:spcBef>
                <a:spcPts val="0"/>
              </a:spcBef>
              <a:buSzPct val="100000"/>
              <a:defRPr sz="4800"/>
            </a:lvl2pPr>
            <a:lvl3pPr lvl="2" algn="ctr">
              <a:spcBef>
                <a:spcPts val="0"/>
              </a:spcBef>
              <a:buSzPct val="100000"/>
              <a:defRPr sz="4800"/>
            </a:lvl3pPr>
            <a:lvl4pPr lvl="3" algn="ctr">
              <a:spcBef>
                <a:spcPts val="0"/>
              </a:spcBef>
              <a:buSzPct val="100000"/>
              <a:defRPr sz="4800"/>
            </a:lvl4pPr>
            <a:lvl5pPr lvl="4" algn="ctr">
              <a:spcBef>
                <a:spcPts val="0"/>
              </a:spcBef>
              <a:buSzPct val="100000"/>
              <a:defRPr sz="4800"/>
            </a:lvl5pPr>
            <a:lvl6pPr lvl="5" algn="ctr">
              <a:spcBef>
                <a:spcPts val="0"/>
              </a:spcBef>
              <a:buSzPct val="100000"/>
              <a:defRPr sz="4800"/>
            </a:lvl6pPr>
            <a:lvl7pPr lvl="6" algn="ctr">
              <a:spcBef>
                <a:spcPts val="0"/>
              </a:spcBef>
              <a:buSzPct val="100000"/>
              <a:defRPr sz="4800"/>
            </a:lvl7pPr>
            <a:lvl8pPr lvl="7" algn="ctr">
              <a:spcBef>
                <a:spcPts val="0"/>
              </a:spcBef>
              <a:buSzPct val="100000"/>
              <a:defRPr sz="4800"/>
            </a:lvl8pPr>
            <a:lvl9pPr lvl="8" algn="ctr">
              <a:spcBef>
                <a:spcPts val="0"/>
              </a:spcBef>
              <a:buSzPct val="100000"/>
              <a:defRPr sz="4800"/>
            </a:lvl9pPr>
          </a:lstStyle>
          <a:p>
            <a:endParaRPr/>
          </a:p>
        </p:txBody>
      </p:sp>
      <p:sp>
        <p:nvSpPr>
          <p:cNvPr id="16" name="Shape 16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29450" y="285750"/>
            <a:ext cx="2114550" cy="44005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85750"/>
            <a:ext cx="6191250" cy="44005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857BED9-9427-674C-8047-314E304C86F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1343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04800" y="1314450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800" y="3057525"/>
            <a:ext cx="7772400" cy="16287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943D734-B240-FB4D-AF6E-6869FD669100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  <p:sp>
        <p:nvSpPr>
          <p:cNvPr id="10" name="Title 1"/>
          <p:cNvSpPr>
            <a:spLocks noGrp="1"/>
          </p:cNvSpPr>
          <p:nvPr>
            <p:ph type="title"/>
          </p:nvPr>
        </p:nvSpPr>
        <p:spPr>
          <a:xfrm>
            <a:off x="1371600" y="381000"/>
            <a:ext cx="7467600" cy="7429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425820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Narrow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52550"/>
            <a:ext cx="6858000" cy="333375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5181600" y="4705350"/>
            <a:ext cx="19812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2286000" y="4705350"/>
            <a:ext cx="2895600" cy="342900"/>
          </a:xfr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F35DC5-7E65-8247-99AB-4E984F8A921E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8" name="Rectangle 2"/>
          <p:cNvSpPr>
            <a:spLocks noChangeArrowheads="1"/>
          </p:cNvSpPr>
          <p:nvPr userDrawn="1"/>
        </p:nvSpPr>
        <p:spPr bwMode="auto">
          <a:xfrm rot="5400000">
            <a:off x="-2548893" y="2548891"/>
            <a:ext cx="5143501" cy="45719"/>
          </a:xfrm>
          <a:prstGeom prst="rect">
            <a:avLst/>
          </a:prstGeom>
          <a:solidFill>
            <a:srgbClr val="A40508"/>
          </a:solidFill>
          <a:ln w="9525">
            <a:solidFill>
              <a:srgbClr val="A4001D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defRPr/>
            </a:pPr>
            <a:endParaRPr lang="en-US">
              <a:solidFill>
                <a:srgbClr val="A50021"/>
              </a:solidFill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23187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Completely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35054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3000"/>
            </a:lvl1pPr>
            <a:lvl2pPr lvl="1">
              <a:spcBef>
                <a:spcPts val="0"/>
              </a:spcBef>
              <a:buSzPct val="100000"/>
              <a:defRPr sz="3000"/>
            </a:lvl2pPr>
            <a:lvl3pPr lvl="2">
              <a:spcBef>
                <a:spcPts val="0"/>
              </a:spcBef>
              <a:buSzPct val="100000"/>
              <a:defRPr sz="3000"/>
            </a:lvl3pPr>
            <a:lvl4pPr lvl="3">
              <a:spcBef>
                <a:spcPts val="0"/>
              </a:spcBef>
              <a:buSzPct val="100000"/>
              <a:defRPr sz="3000"/>
            </a:lvl4pPr>
            <a:lvl5pPr lvl="4">
              <a:spcBef>
                <a:spcPts val="0"/>
              </a:spcBef>
              <a:buSzPct val="100000"/>
              <a:defRPr sz="3000"/>
            </a:lvl5pPr>
            <a:lvl6pPr lvl="5">
              <a:spcBef>
                <a:spcPts val="0"/>
              </a:spcBef>
              <a:buSzPct val="100000"/>
              <a:defRPr sz="3000"/>
            </a:lvl6pPr>
            <a:lvl7pPr lvl="6">
              <a:spcBef>
                <a:spcPts val="0"/>
              </a:spcBef>
              <a:buSzPct val="100000"/>
              <a:defRPr sz="3000"/>
            </a:lvl7pPr>
            <a:lvl8pPr lvl="7">
              <a:spcBef>
                <a:spcPts val="0"/>
              </a:spcBef>
              <a:buSzPct val="100000"/>
              <a:defRPr sz="3000"/>
            </a:lvl8pPr>
            <a:lvl9pPr lvl="8">
              <a:spcBef>
                <a:spcPts val="0"/>
              </a:spcBef>
              <a:buSzPct val="100000"/>
              <a:defRPr sz="3000"/>
            </a:lvl9pPr>
          </a:lstStyle>
          <a:p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endParaRPr/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bg>
      <p:bgPr>
        <a:solidFill>
          <a:schemeClr val="accent4"/>
        </a:solidFill>
        <a:effectLst/>
      </p:bgPr>
    </p:bg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defRPr sz="6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  <a:endParaRPr lang="en">
              <a:solidFill>
                <a:schemeClr val="lt1"/>
              </a:solidFill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cxnSp>
        <p:nvCxnSpPr>
          <p:cNvPr id="38" name="Shape 38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39" name="Shape 39"/>
          <p:cNvSpPr txBox="1">
            <a:spLocks noGrp="1"/>
          </p:cNvSpPr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400"/>
            </a:lvl1pPr>
            <a:lvl2pPr lvl="1" algn="ctr">
              <a:spcBef>
                <a:spcPts val="0"/>
              </a:spcBef>
              <a:buSzPct val="100000"/>
              <a:defRPr sz="5400"/>
            </a:lvl2pPr>
            <a:lvl3pPr lvl="2" algn="ctr">
              <a:spcBef>
                <a:spcPts val="0"/>
              </a:spcBef>
              <a:buSzPct val="100000"/>
              <a:defRPr sz="5400"/>
            </a:lvl3pPr>
            <a:lvl4pPr lvl="3" algn="ctr">
              <a:spcBef>
                <a:spcPts val="0"/>
              </a:spcBef>
              <a:buSzPct val="100000"/>
              <a:defRPr sz="5400"/>
            </a:lvl4pPr>
            <a:lvl5pPr lvl="4" algn="ctr">
              <a:spcBef>
                <a:spcPts val="0"/>
              </a:spcBef>
              <a:buSzPct val="100000"/>
              <a:defRPr sz="5400"/>
            </a:lvl5pPr>
            <a:lvl6pPr lvl="5" algn="ctr">
              <a:spcBef>
                <a:spcPts val="0"/>
              </a:spcBef>
              <a:buSzPct val="100000"/>
              <a:defRPr sz="5400"/>
            </a:lvl6pPr>
            <a:lvl7pPr lvl="6" algn="ctr">
              <a:spcBef>
                <a:spcPts val="0"/>
              </a:spcBef>
              <a:buSzPct val="100000"/>
              <a:defRPr sz="5400"/>
            </a:lvl7pPr>
            <a:lvl8pPr lvl="7" algn="ctr">
              <a:spcBef>
                <a:spcPts val="0"/>
              </a:spcBef>
              <a:buSzPct val="100000"/>
              <a:defRPr sz="5400"/>
            </a:lvl8pPr>
            <a:lvl9pPr lvl="8" algn="ctr">
              <a:spcBef>
                <a:spcPts val="0"/>
              </a:spcBef>
              <a:buSzPct val="100000"/>
              <a:defRPr sz="5400"/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subTitle" idx="1"/>
          </p:nvPr>
        </p:nvSpPr>
        <p:spPr>
          <a:xfrm>
            <a:off x="265500" y="2845222"/>
            <a:ext cx="4045200" cy="13455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1800"/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2" name="Shape 4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hape 44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matic SC"/>
              <a:buNone/>
              <a:defRPr sz="24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</a:lstStyle>
          <a:p>
            <a:endParaRPr/>
          </a:p>
        </p:txBody>
      </p:sp>
      <p:sp>
        <p:nvSpPr>
          <p:cNvPr id="45" name="Shape 4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 txBox="1">
            <a:spLocks noGrp="1"/>
          </p:cNvSpPr>
          <p:nvPr>
            <p:ph type="title"/>
          </p:nvPr>
        </p:nvSpPr>
        <p:spPr>
          <a:xfrm>
            <a:off x="311700" y="1240275"/>
            <a:ext cx="8520600" cy="19818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defRPr sz="120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body" idx="1"/>
          </p:nvPr>
        </p:nvSpPr>
        <p:spPr>
          <a:xfrm>
            <a:off x="311700" y="33046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1pPr>
            <a:lvl2pPr lvl="1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2pPr>
            <a:lvl3pPr lvl="2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3pPr>
            <a:lvl4pPr lvl="3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4pPr>
            <a:lvl5pPr lvl="4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5pPr>
            <a:lvl6pPr lvl="5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6pPr>
            <a:lvl7pPr lvl="6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7pPr>
            <a:lvl8pPr lvl="7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8pPr>
            <a:lvl9pPr lvl="8" algn="ctr">
              <a:spcBef>
                <a:spcPts val="0"/>
              </a:spcBef>
              <a:buClr>
                <a:schemeClr val="accent1"/>
              </a:buClr>
              <a:defRPr>
                <a:solidFill>
                  <a:schemeClr val="accent1"/>
                </a:solidFill>
              </a:defRPr>
            </a:lvl9pPr>
          </a:lstStyle>
          <a:p>
            <a:endParaRPr/>
          </a:p>
        </p:txBody>
      </p:sp>
      <p:sp>
        <p:nvSpPr>
          <p:cNvPr id="49" name="Shape 49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  <a:endParaRPr lang="e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13" Type="http://schemas.openxmlformats.org/officeDocument/2006/relationships/slideLayout" Target="../slideLayouts/slideLayout22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slideLayout" Target="../slideLayouts/slideLayout21.xml"/><Relationship Id="rId2" Type="http://schemas.openxmlformats.org/officeDocument/2006/relationships/slideLayout" Target="../slideLayouts/slideLayout1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Relationship Id="rId14" Type="http://schemas.openxmlformats.org/officeDocument/2006/relationships/slideLayout" Target="../slideLayouts/slideLayout2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1pPr>
            <a:lvl2pPr lvl="1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2pPr>
            <a:lvl3pPr lvl="2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3pPr>
            <a:lvl4pPr lvl="3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4pPr>
            <a:lvl5pPr lvl="4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5pPr>
            <a:lvl6pPr lvl="5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6pPr>
            <a:lvl7pPr lvl="6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7pPr>
            <a:lvl8pPr lvl="7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8pPr>
            <a:lvl9pPr lvl="8">
              <a:spcBef>
                <a:spcPts val="0"/>
              </a:spcBef>
              <a:buClr>
                <a:schemeClr val="accent1"/>
              </a:buClr>
              <a:buSzPct val="100000"/>
              <a:buFont typeface="Amatic SC"/>
              <a:buNone/>
              <a:defRPr sz="4200" b="1">
                <a:solidFill>
                  <a:schemeClr val="accent1"/>
                </a:solidFill>
                <a:latin typeface="Amatic SC"/>
                <a:ea typeface="Amatic SC"/>
                <a:cs typeface="Amatic SC"/>
                <a:sym typeface="Amatic SC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Source Code Pro"/>
              <a:defRPr sz="1800"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Source Code Pro"/>
              <a:defRPr>
                <a:solidFill>
                  <a:schemeClr val="dk2"/>
                </a:solidFill>
                <a:latin typeface="Source Code Pro"/>
                <a:ea typeface="Source Code Pro"/>
                <a:cs typeface="Source Code Pro"/>
                <a:sym typeface="Source Code Pro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accent1"/>
                </a:solidFill>
                <a:latin typeface="Source Code Pro"/>
                <a:ea typeface="Source Code Pro"/>
                <a:cs typeface="Source Code Pro"/>
                <a:sym typeface="Source Code Pro"/>
              </a:rPr>
              <a:t>‹#›</a:t>
            </a:fld>
            <a:endParaRPr lang="en" sz="1000">
              <a:solidFill>
                <a:schemeClr val="accent1"/>
              </a:solidFill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8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371600" y="381000"/>
            <a:ext cx="7467600" cy="74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304800" y="1352550"/>
            <a:ext cx="7772400" cy="3333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04805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6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743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204807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04800" y="4705350"/>
            <a:ext cx="19812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>
                <a:latin typeface="+mn-lt"/>
              </a:defRPr>
            </a:lvl1pPr>
          </a:lstStyle>
          <a:p>
            <a:fld id="{91F816EA-24CC-2048-859A-C5EA9F275392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274056" y="325348"/>
            <a:ext cx="868944" cy="87480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6200" y="8750"/>
            <a:ext cx="1295400" cy="26161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100" dirty="0">
                <a:solidFill>
                  <a:srgbClr val="A4001D"/>
                </a:solidFill>
                <a:latin typeface="+mn-lt"/>
              </a:rPr>
              <a:t>Dan Jurafsky</a:t>
            </a:r>
          </a:p>
        </p:txBody>
      </p:sp>
    </p:spTree>
    <p:extLst>
      <p:ext uri="{BB962C8B-B14F-4D97-AF65-F5344CB8AC3E}">
        <p14:creationId xmlns:p14="http://schemas.microsoft.com/office/powerpoint/2010/main" val="27332566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Lucida Sans" pitchFamily="-65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4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6858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2pPr>
      <a:lvl3pPr marL="1028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 sz="2000">
          <a:solidFill>
            <a:schemeClr val="tx1"/>
          </a:solidFill>
          <a:latin typeface="+mn-lt"/>
          <a:ea typeface="ＭＳ Ｐゴシック" pitchFamily="-65" charset="-128"/>
        </a:defRPr>
      </a:lvl3pPr>
      <a:lvl4pPr marL="1371600" indent="-228600" algn="l" rtl="0" eaLnBrk="1" fontAlgn="base" hangingPunct="1">
        <a:spcBef>
          <a:spcPct val="20000"/>
        </a:spcBef>
        <a:spcAft>
          <a:spcPct val="0"/>
        </a:spcAft>
        <a:buClr>
          <a:schemeClr val="tx1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4pPr>
      <a:lvl5pPr marL="17145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charset="0"/>
        <a:buChar char="•"/>
        <a:defRPr>
          <a:solidFill>
            <a:schemeClr val="tx1"/>
          </a:solidFill>
          <a:latin typeface="+mn-lt"/>
          <a:ea typeface="ＭＳ Ｐゴシック" pitchFamily="-65" charset="-128"/>
        </a:defRPr>
      </a:lvl5pPr>
      <a:lvl6pPr marL="21717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6pPr>
      <a:lvl7pPr marL="26289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7pPr>
      <a:lvl8pPr marL="30861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8pPr>
      <a:lvl9pPr marL="3543300" indent="-228600" algn="l" rtl="0" eaLnBrk="1" fontAlgn="base" hangingPunct="1">
        <a:spcBef>
          <a:spcPct val="20000"/>
        </a:spcBef>
        <a:spcAft>
          <a:spcPct val="0"/>
        </a:spcAft>
        <a:buClr>
          <a:srgbClr val="CC0000"/>
        </a:buClr>
        <a:buFont typeface="Times" pitchFamily="-65" charset="0"/>
        <a:buChar char="•"/>
        <a:defRPr sz="1400">
          <a:solidFill>
            <a:schemeClr val="tx1"/>
          </a:solidFill>
          <a:latin typeface="+mn-lt"/>
          <a:ea typeface="ＭＳ Ｐゴシック" pitchFamily="-65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tiff"/><Relationship Id="rId2" Type="http://schemas.openxmlformats.org/officeDocument/2006/relationships/hyperlink" Target="http://www.google.com/products/catalog?hl=en&amp;q=hp+printer&amp;gs_upl=0l0l0l3005l0l0l0l0l0l0l0l0ll0l0&amp;bav=on.2,or.r_gc.r_pw.,cf.osb&amp;biw=845&amp;bih=543&amp;um=1&amp;ie=UTF-8&amp;tbm=shop&amp;cid=1773312189370889584&amp;sa=X&amp;ei=WvTYTpyBLemhiQK_l7j6CQ&amp;ved=0CKkBEOUNMAA" TargetMode="Externa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34343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 txBox="1">
            <a:spLocks noGrp="1"/>
          </p:cNvSpPr>
          <p:nvPr>
            <p:ph type="ctrTitle"/>
          </p:nvPr>
        </p:nvSpPr>
        <p:spPr>
          <a:xfrm>
            <a:off x="311700" y="392150"/>
            <a:ext cx="8520600" cy="26904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6">
                    <a:lumMod val="75000"/>
                  </a:schemeClr>
                </a:solidFill>
              </a:rPr>
              <a:t>TensorFlow</a:t>
            </a:r>
            <a:br>
              <a:rPr lang="en"/>
            </a:br>
            <a:r>
              <a:rPr lang="en" sz="4000"/>
              <a:t>Sentiment Analysis via Embeddings</a:t>
            </a:r>
          </a:p>
        </p:txBody>
      </p:sp>
      <p:sp>
        <p:nvSpPr>
          <p:cNvPr id="57" name="Shape 57"/>
          <p:cNvSpPr txBox="1">
            <a:spLocks noGrp="1"/>
          </p:cNvSpPr>
          <p:nvPr>
            <p:ph type="subTitle" idx="1"/>
          </p:nvPr>
        </p:nvSpPr>
        <p:spPr>
          <a:xfrm>
            <a:off x="311700" y="3890400"/>
            <a:ext cx="8520600" cy="7062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rgbClr val="F3F3F3"/>
                </a:solidFill>
              </a:rPr>
              <a:t>COMP 4230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789" y="-95250"/>
            <a:ext cx="7772400" cy="857250"/>
          </a:xfrm>
        </p:spPr>
        <p:txBody>
          <a:bodyPr/>
          <a:lstStyle/>
          <a:p>
            <a:r>
              <a:rPr lang="en-US" dirty="0"/>
              <a:t>Scherer Typology of Affective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55746"/>
            <a:ext cx="8839200" cy="3886200"/>
          </a:xfrm>
        </p:spPr>
        <p:txBody>
          <a:bodyPr/>
          <a:lstStyle/>
          <a:p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Emotion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 brief organically synchronized … evaluation of a major event </a:t>
            </a:r>
          </a:p>
          <a:p>
            <a:pPr lvl="1"/>
            <a:r>
              <a:rPr lang="en-US" sz="1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angry, sad, joyful, fearful, ashamed, proud, elated</a:t>
            </a:r>
            <a:endParaRPr 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Mood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 diffuse non-caused low-intensity long-duration change in subjective feeling</a:t>
            </a:r>
          </a:p>
          <a:p>
            <a:pPr lvl="1"/>
            <a:r>
              <a:rPr lang="en-US" sz="1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cheerful, gloomy, irritable, listless, depressed, buoyant</a:t>
            </a:r>
            <a:endParaRPr lang="en-US" sz="1800" dirty="0">
              <a:solidFill>
                <a:schemeClr val="accent5">
                  <a:lumMod val="60000"/>
                  <a:lumOff val="40000"/>
                </a:schemeClr>
              </a:solidFill>
            </a:endParaRPr>
          </a:p>
          <a:p>
            <a:r>
              <a:rPr lang="en-US" sz="1800" b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Interpersonal stances</a:t>
            </a:r>
            <a:r>
              <a:rPr lang="en-US" sz="1800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: affective stance toward another person in a specific interaction</a:t>
            </a:r>
          </a:p>
          <a:p>
            <a:pPr lvl="1"/>
            <a:r>
              <a:rPr lang="en-US" sz="1800" i="1" dirty="0">
                <a:solidFill>
                  <a:schemeClr val="accent5">
                    <a:lumMod val="60000"/>
                    <a:lumOff val="40000"/>
                  </a:schemeClr>
                </a:solidFill>
              </a:rPr>
              <a:t>friendly, flirtatious, distant, cold, warm, supportive, contemptuous</a:t>
            </a:r>
          </a:p>
          <a:p>
            <a:r>
              <a:rPr lang="en-US" sz="1800" b="1" dirty="0"/>
              <a:t>Attitudes: enduring, affectively colored beliefs, dispositions towards objects or persons</a:t>
            </a:r>
          </a:p>
          <a:p>
            <a:pPr lvl="1"/>
            <a:r>
              <a:rPr lang="en-US" sz="1800" b="1" i="1" dirty="0"/>
              <a:t> </a:t>
            </a:r>
            <a:r>
              <a:rPr lang="en-US" sz="1800" i="1" dirty="0"/>
              <a:t>liking, loving, hating, valuing, desiring</a:t>
            </a:r>
          </a:p>
          <a:p>
            <a:r>
              <a:rPr lang="en-US" sz="1800" b="1" dirty="0">
                <a:solidFill>
                  <a:srgbClr val="7CD7CF"/>
                </a:solidFill>
              </a:rPr>
              <a:t>Personality traits</a:t>
            </a:r>
            <a:r>
              <a:rPr lang="en-US" sz="1800" dirty="0">
                <a:solidFill>
                  <a:srgbClr val="7CD7CF"/>
                </a:solidFill>
              </a:rPr>
              <a:t>: stable personality dispositions and typical behavior tendencies</a:t>
            </a:r>
          </a:p>
          <a:p>
            <a:pPr lvl="1"/>
            <a:r>
              <a:rPr lang="en-US" sz="1800" i="1" dirty="0">
                <a:solidFill>
                  <a:srgbClr val="7CD7CF"/>
                </a:solidFill>
              </a:rPr>
              <a:t>nervous, anxious, reckless, morose, hostile, jealous</a:t>
            </a:r>
          </a:p>
        </p:txBody>
      </p:sp>
    </p:spTree>
    <p:extLst>
      <p:ext uri="{BB962C8B-B14F-4D97-AF65-F5344CB8AC3E}">
        <p14:creationId xmlns:p14="http://schemas.microsoft.com/office/powerpoint/2010/main" val="32452532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209550"/>
            <a:ext cx="7467600" cy="742950"/>
          </a:xfrm>
        </p:spPr>
        <p:txBody>
          <a:bodyPr/>
          <a:lstStyle/>
          <a:p>
            <a:r>
              <a:rPr lang="en-US" dirty="0"/>
              <a:t>Sentiment Analysis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00150"/>
            <a:ext cx="8763000" cy="3962400"/>
          </a:xfrm>
        </p:spPr>
        <p:txBody>
          <a:bodyPr/>
          <a:lstStyle/>
          <a:p>
            <a:r>
              <a:rPr lang="en-US" dirty="0"/>
              <a:t>Sentiment analysis is the detection of </a:t>
            </a:r>
            <a:r>
              <a:rPr lang="en-US" b="1" dirty="0"/>
              <a:t>attitudes</a:t>
            </a:r>
          </a:p>
          <a:p>
            <a:pPr marL="457200" lvl="1" indent="0">
              <a:buNone/>
            </a:pPr>
            <a:r>
              <a:rPr lang="en-US" dirty="0"/>
              <a:t>“enduring, affectively colored beliefs, dispositions towards objects or persons”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Holder (source) </a:t>
            </a:r>
            <a:r>
              <a:rPr lang="en-US" dirty="0"/>
              <a:t>of attitude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Target (aspect) </a:t>
            </a:r>
            <a:r>
              <a:rPr lang="en-US" dirty="0"/>
              <a:t>of attitude</a:t>
            </a:r>
          </a:p>
          <a:p>
            <a:pPr marL="914400" lvl="1" indent="-457200">
              <a:buFont typeface="+mj-lt"/>
              <a:buAutoNum type="arabicPeriod"/>
            </a:pPr>
            <a:r>
              <a:rPr lang="en-US" b="1" dirty="0"/>
              <a:t>Type </a:t>
            </a:r>
            <a:r>
              <a:rPr lang="en-US" dirty="0"/>
              <a:t>of attitude</a:t>
            </a:r>
          </a:p>
          <a:p>
            <a:pPr lvl="2"/>
            <a:r>
              <a:rPr lang="en-US" dirty="0"/>
              <a:t>From a set of types</a:t>
            </a:r>
          </a:p>
          <a:p>
            <a:pPr lvl="3"/>
            <a:r>
              <a:rPr lang="en-US" i="1" dirty="0"/>
              <a:t>Like, love, hate, value, desire,</a:t>
            </a:r>
            <a:r>
              <a:rPr lang="en-US" dirty="0"/>
              <a:t> etc.</a:t>
            </a:r>
          </a:p>
          <a:p>
            <a:pPr lvl="2"/>
            <a:r>
              <a:rPr lang="en-US" dirty="0"/>
              <a:t>Or (more commonly) simple weighted </a:t>
            </a:r>
            <a:r>
              <a:rPr lang="en-US" b="1" dirty="0"/>
              <a:t>polarity</a:t>
            </a:r>
            <a:r>
              <a:rPr lang="en-US" dirty="0"/>
              <a:t>: </a:t>
            </a:r>
          </a:p>
          <a:p>
            <a:pPr lvl="3"/>
            <a:r>
              <a:rPr lang="en-US" i="1" dirty="0"/>
              <a:t>positive, negative, neutral, </a:t>
            </a:r>
            <a:r>
              <a:rPr lang="en-US" dirty="0"/>
              <a:t>together with </a:t>
            </a:r>
            <a:r>
              <a:rPr lang="en-US" i="1" dirty="0"/>
              <a:t>strength</a:t>
            </a:r>
          </a:p>
          <a:p>
            <a:pPr marL="914400" lvl="1" indent="-457200">
              <a:lnSpc>
                <a:spcPct val="90000"/>
              </a:lnSpc>
              <a:buFont typeface="+mj-lt"/>
              <a:buAutoNum type="arabicPeriod"/>
            </a:pPr>
            <a:r>
              <a:rPr lang="en-US" b="1" dirty="0"/>
              <a:t>Text</a:t>
            </a:r>
            <a:r>
              <a:rPr lang="en-US" dirty="0"/>
              <a:t> containing the attitude</a:t>
            </a:r>
          </a:p>
          <a:p>
            <a:pPr lvl="2">
              <a:lnSpc>
                <a:spcPct val="90000"/>
              </a:lnSpc>
            </a:pPr>
            <a:r>
              <a:rPr lang="en-US" dirty="0"/>
              <a:t>Sentence or entire document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61150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Simplistic Example</a:t>
            </a:r>
            <a:endParaRPr lang="e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5640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Font typeface="Source Code Pro"/>
              <a:buChar char="●"/>
              <a:tabLst>
                <a:tab pos="1431925" algn="l"/>
              </a:tabLst>
            </a:pPr>
            <a:r>
              <a:rPr lang="en">
                <a:solidFill>
                  <a:schemeClr val="accent4"/>
                </a:solidFill>
              </a:rPr>
              <a:t>If a sentence is negative, we can assume that each word contributes equally to this sentiment; likewise if the sentence is positive</a:t>
            </a:r>
          </a:p>
          <a:p>
            <a:pPr marL="457200" indent="-228600">
              <a:buFont typeface="Source Code Pro"/>
              <a:buChar char="●"/>
              <a:tabLst>
                <a:tab pos="1431925" algn="l"/>
              </a:tabLst>
            </a:pPr>
            <a:r>
              <a:rPr lang="en-US">
                <a:solidFill>
                  <a:schemeClr val="accent3"/>
                </a:solidFill>
              </a:rPr>
              <a:t>Associate with each word in the </a:t>
            </a:r>
            <a:r>
              <a:rPr lang="en-US">
                <a:solidFill>
                  <a:schemeClr val="accent3">
                    <a:lumMod val="50000"/>
                  </a:schemeClr>
                </a:solidFill>
              </a:rPr>
              <a:t>training data </a:t>
            </a:r>
            <a:r>
              <a:rPr lang="en-US">
                <a:solidFill>
                  <a:schemeClr val="accent3"/>
                </a:solidFill>
              </a:rPr>
              <a:t>the sum of positive and negative sentences it participates in. This is a </a:t>
            </a:r>
            <a:r>
              <a:rPr lang="en-US" b="1">
                <a:solidFill>
                  <a:schemeClr val="accent3"/>
                </a:solidFill>
              </a:rPr>
              <a:t>relative</a:t>
            </a:r>
            <a:r>
              <a:rPr lang="en-US">
                <a:solidFill>
                  <a:schemeClr val="accent3"/>
                </a:solidFill>
              </a:rPr>
              <a:t> measure of a word's positivity/negativity</a:t>
            </a:r>
          </a:p>
          <a:p>
            <a:pPr marL="457200" indent="-228600">
              <a:buFont typeface="Source Code Pro"/>
              <a:buChar char="●"/>
              <a:tabLst>
                <a:tab pos="1431925" algn="l"/>
              </a:tabLst>
            </a:pPr>
            <a:r>
              <a:rPr lang="en-US">
                <a:solidFill>
                  <a:schemeClr val="tx1">
                    <a:lumMod val="75000"/>
                  </a:schemeClr>
                </a:solidFill>
                <a:latin typeface="Source Code Pro" panose="020B0509030403020204" pitchFamily="49" charset="0"/>
                <a:cs typeface="Amatic SC" panose="00000500000000000000" pitchFamily="2" charset="-79"/>
              </a:rPr>
              <a:t>Given a test sentence, add up the values of all the words to predict whether the sentence is positive or negative</a:t>
            </a:r>
          </a:p>
          <a:p>
            <a:pPr marL="457200" indent="-228600">
              <a:buFont typeface="Source Code Pro"/>
              <a:buChar char="●"/>
              <a:tabLst>
                <a:tab pos="1431925" algn="l"/>
              </a:tabLst>
            </a:pPr>
            <a:r>
              <a:rPr lang="en-US">
                <a:solidFill>
                  <a:schemeClr val="accent5"/>
                </a:solidFill>
                <a:latin typeface="Source Code Pro" panose="020B0509030403020204" pitchFamily="49" charset="0"/>
                <a:cs typeface="Amatic SC" panose="00000500000000000000" pitchFamily="2" charset="-79"/>
              </a:rPr>
              <a:t>What seem to be the weaknesses with this idea?</a:t>
            </a:r>
            <a:endParaRPr lang="en">
              <a:solidFill>
                <a:schemeClr val="accent5"/>
              </a:solidFill>
              <a:latin typeface="Source Code Pro" panose="020B0509030403020204" pitchFamily="49" charset="0"/>
              <a:cs typeface="Amatic SC" panose="00000500000000000000" pitchFamily="2" charset="-79"/>
            </a:endParaRPr>
          </a:p>
        </p:txBody>
      </p:sp>
      <p:pic>
        <p:nvPicPr>
          <p:cNvPr id="1026" name="Picture 2" descr="What is sentiment analysis?">
            <a:extLst>
              <a:ext uri="{FF2B5EF4-FFF2-40B4-BE49-F238E27FC236}">
                <a16:creationId xmlns:a16="http://schemas.microsoft.com/office/drawing/2014/main" id="{55DCA009-8278-4F15-8524-91CF2C8F6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8" b="30563"/>
          <a:stretch/>
        </p:blipFill>
        <p:spPr bwMode="auto">
          <a:xfrm>
            <a:off x="4629150" y="225019"/>
            <a:ext cx="4514850" cy="99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96208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Vectors</a:t>
            </a:r>
            <a:endParaRPr lang="e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2749999" cy="368449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Font typeface="Source Code Pro"/>
              <a:buChar char="●"/>
              <a:tabLst>
                <a:tab pos="1431925" algn="l"/>
              </a:tabLst>
            </a:pPr>
            <a:r>
              <a:rPr lang="en-US" sz="1600">
                <a:solidFill>
                  <a:schemeClr val="accent6">
                    <a:lumMod val="75000"/>
                  </a:schemeClr>
                </a:solidFill>
              </a:rPr>
              <a:t>The simplistic example used a one dimensional measure</a:t>
            </a:r>
          </a:p>
          <a:p>
            <a:pPr marL="457200" indent="-228600">
              <a:buFont typeface="Source Code Pro"/>
              <a:buChar char="●"/>
              <a:tabLst>
                <a:tab pos="1431925" algn="l"/>
              </a:tabLst>
            </a:pPr>
            <a:r>
              <a:rPr lang="en-US" sz="1600">
                <a:solidFill>
                  <a:schemeClr val="accent5"/>
                </a:solidFill>
                <a:latin typeface="Source Code Pro" panose="020B0509030403020204" pitchFamily="49" charset="0"/>
                <a:cs typeface="Amatic SC" panose="00000500000000000000" pitchFamily="2" charset="-79"/>
              </a:rPr>
              <a:t>More nuanced discrimination can be done with multi-dimensional vectors</a:t>
            </a:r>
          </a:p>
          <a:p>
            <a:pPr marL="457200" indent="-228600">
              <a:buFont typeface="Source Code Pro"/>
              <a:buChar char="●"/>
              <a:tabLst>
                <a:tab pos="1431925" algn="l"/>
              </a:tabLst>
            </a:pPr>
            <a:r>
              <a:rPr lang="en-US" sz="1600">
                <a:solidFill>
                  <a:schemeClr val="accent4"/>
                </a:solidFill>
                <a:latin typeface="Source Code Pro" panose="020B0509030403020204" pitchFamily="49" charset="0"/>
                <a:cs typeface="Amatic SC" panose="00000500000000000000" pitchFamily="2" charset="-79"/>
              </a:rPr>
              <a:t>What is wrong with this graph?</a:t>
            </a:r>
            <a:endParaRPr lang="en" sz="1600">
              <a:solidFill>
                <a:schemeClr val="accent4"/>
              </a:solidFill>
              <a:latin typeface="Source Code Pro" panose="020B0509030403020204" pitchFamily="49" charset="0"/>
              <a:cs typeface="Amatic SC" panose="00000500000000000000" pitchFamily="2" charset="-79"/>
            </a:endParaRPr>
          </a:p>
        </p:txBody>
      </p:sp>
      <p:pic>
        <p:nvPicPr>
          <p:cNvPr id="1026" name="Picture 2" descr="What is sentiment analysis?">
            <a:extLst>
              <a:ext uri="{FF2B5EF4-FFF2-40B4-BE49-F238E27FC236}">
                <a16:creationId xmlns:a16="http://schemas.microsoft.com/office/drawing/2014/main" id="{55DCA009-8278-4F15-8524-91CF2C8F6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8" b="30563"/>
          <a:stretch/>
        </p:blipFill>
        <p:spPr bwMode="auto">
          <a:xfrm>
            <a:off x="4629150" y="225019"/>
            <a:ext cx="4514850" cy="99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FDA01E6-4890-44C4-BDAA-6BE04050690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09242" y="1407565"/>
            <a:ext cx="6134757" cy="311818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BDE4513C-0AF1-47C4-99ED-21E553FE9BBB}"/>
              </a:ext>
            </a:extLst>
          </p:cNvPr>
          <p:cNvSpPr txBox="1"/>
          <p:nvPr/>
        </p:nvSpPr>
        <p:spPr>
          <a:xfrm>
            <a:off x="6835355" y="4543835"/>
            <a:ext cx="23086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i="1">
                <a:solidFill>
                  <a:schemeClr val="accent4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Pride and Prejudice</a:t>
            </a:r>
            <a:r>
              <a:rPr lang="en-US" sz="1800">
                <a:solidFill>
                  <a:schemeClr val="accent4"/>
                </a:solidFill>
                <a:latin typeface="Amatic SC" panose="00000500000000000000" pitchFamily="2" charset="-79"/>
                <a:cs typeface="Amatic SC" panose="00000500000000000000" pitchFamily="2" charset="-79"/>
              </a:rPr>
              <a:t>, Jane Austin</a:t>
            </a:r>
          </a:p>
        </p:txBody>
      </p:sp>
    </p:spTree>
    <p:extLst>
      <p:ext uri="{BB962C8B-B14F-4D97-AF65-F5344CB8AC3E}">
        <p14:creationId xmlns:p14="http://schemas.microsoft.com/office/powerpoint/2010/main" val="954858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Embeddings</a:t>
            </a:r>
            <a:endParaRPr lang="e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82621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Font typeface="Source Code Pro"/>
              <a:buChar char="●"/>
              <a:tabLst>
                <a:tab pos="1431925" algn="l"/>
              </a:tabLst>
            </a:pPr>
            <a:r>
              <a:rPr lang="en-US" sz="1600">
                <a:solidFill>
                  <a:schemeClr val="accent5"/>
                </a:solidFill>
              </a:rPr>
              <a:t>A</a:t>
            </a:r>
            <a:r>
              <a:rPr lang="en-US" sz="1600">
                <a:solidFill>
                  <a:schemeClr val="accent5"/>
                </a:solidFill>
                <a:latin typeface="Source Code Pro" panose="020B0509030403020204" pitchFamily="49" charset="0"/>
                <a:cs typeface="Amatic SC" panose="00000500000000000000" pitchFamily="2" charset="-79"/>
              </a:rPr>
              <a:t> multi-dimensional vector that represents a word which is learned while training a backprop neural net</a:t>
            </a:r>
          </a:p>
          <a:p>
            <a:pPr marL="457200" indent="-228600">
              <a:buFont typeface="Source Code Pro"/>
              <a:buChar char="●"/>
              <a:tabLst>
                <a:tab pos="1431925" algn="l"/>
              </a:tabLst>
            </a:pPr>
            <a:r>
              <a:rPr lang="en-US" sz="1600">
                <a:solidFill>
                  <a:schemeClr val="accent4"/>
                </a:solidFill>
                <a:latin typeface="Source Code Pro" panose="020B0509030403020204" pitchFamily="49" charset="0"/>
                <a:cs typeface="Amatic SC" panose="00000500000000000000" pitchFamily="2" charset="-79"/>
              </a:rPr>
              <a:t>Implemented in </a:t>
            </a:r>
            <a:r>
              <a:rPr lang="en-US" sz="1600">
                <a:solidFill>
                  <a:schemeClr val="accent6">
                    <a:lumMod val="75000"/>
                  </a:schemeClr>
                </a:solidFill>
                <a:latin typeface="Source Code Pro" panose="020B0509030403020204" pitchFamily="49" charset="0"/>
                <a:cs typeface="Amatic SC" panose="00000500000000000000" pitchFamily="2" charset="-79"/>
              </a:rPr>
              <a:t>TensorFlow</a:t>
            </a:r>
            <a:r>
              <a:rPr lang="en-US" sz="1600">
                <a:solidFill>
                  <a:schemeClr val="accent4"/>
                </a:solidFill>
                <a:latin typeface="Source Code Pro" panose="020B0509030403020204" pitchFamily="49" charset="0"/>
                <a:cs typeface="Amatic SC" panose="00000500000000000000" pitchFamily="2" charset="-79"/>
              </a:rPr>
              <a:t> as a keras layer</a:t>
            </a:r>
          </a:p>
          <a:p>
            <a:pPr marL="914400">
              <a:tabLst>
                <a:tab pos="1431925" algn="l"/>
              </a:tabLst>
            </a:pPr>
            <a: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tf.keras.layers.Embedding(vocab_size, embedding_dim)</a:t>
            </a:r>
          </a:p>
          <a:p>
            <a:pPr marL="457200" indent="-228600">
              <a:buFont typeface="Source Code Pro"/>
              <a:buChar char="●"/>
              <a:tabLst>
                <a:tab pos="1431925" algn="l"/>
              </a:tabLst>
            </a:pPr>
            <a:r>
              <a:rPr lang="en" sz="1600">
                <a:solidFill>
                  <a:schemeClr val="accent3"/>
                </a:solidFill>
                <a:latin typeface="Source Code Pro" panose="020B0509030403020204" pitchFamily="49" charset="0"/>
                <a:cs typeface="Amatic SC" panose="00000500000000000000" pitchFamily="2" charset="-79"/>
              </a:rPr>
              <a:t>A complete model might look like this:</a:t>
            </a:r>
          </a:p>
          <a:p>
            <a:pPr marL="914400">
              <a:lnSpc>
                <a:spcPct val="100000"/>
              </a:lnSpc>
              <a:spcAft>
                <a:spcPts val="0"/>
              </a:spcAft>
              <a:tabLst>
                <a:tab pos="1431925" algn="l"/>
              </a:tabLst>
            </a:pPr>
            <a: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model = tf.keras.Sequential([</a:t>
            </a:r>
          </a:p>
          <a:p>
            <a:pPr marL="914400">
              <a:lnSpc>
                <a:spcPct val="100000"/>
              </a:lnSpc>
              <a:spcAft>
                <a:spcPts val="0"/>
              </a:spcAft>
              <a:tabLst>
                <a:tab pos="1431925" algn="l"/>
              </a:tabLst>
            </a:pPr>
            <a: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tf.keras.layers.Embedding(10000, 16),</a:t>
            </a:r>
          </a:p>
          <a:p>
            <a:pPr marL="914400">
              <a:lnSpc>
                <a:spcPct val="100000"/>
              </a:lnSpc>
              <a:spcAft>
                <a:spcPts val="0"/>
              </a:spcAft>
              <a:tabLst>
                <a:tab pos="1431925" algn="l"/>
              </a:tabLst>
            </a:pPr>
            <a: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tf.keras.layers.GlobalAveragePooling1D(),</a:t>
            </a:r>
          </a:p>
          <a:p>
            <a:pPr marL="914400">
              <a:lnSpc>
                <a:spcPct val="100000"/>
              </a:lnSpc>
              <a:spcAft>
                <a:spcPts val="0"/>
              </a:spcAft>
              <a:tabLst>
                <a:tab pos="1431925" algn="l"/>
              </a:tabLst>
            </a:pPr>
            <a: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tf.keras.layers.Dense(24, activation='relu'),</a:t>
            </a:r>
          </a:p>
          <a:p>
            <a:pPr marL="914400">
              <a:lnSpc>
                <a:spcPct val="100000"/>
              </a:lnSpc>
              <a:spcAft>
                <a:spcPts val="0"/>
              </a:spcAft>
              <a:tabLst>
                <a:tab pos="1431925" algn="l"/>
              </a:tabLst>
            </a:pPr>
            <a: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	tf.keras.layers.Dense(1, activation='sigmoid')</a:t>
            </a:r>
          </a:p>
          <a:p>
            <a:pPr marL="914400">
              <a:lnSpc>
                <a:spcPct val="100000"/>
              </a:lnSpc>
              <a:spcAft>
                <a:spcPts val="0"/>
              </a:spcAft>
              <a:tabLst>
                <a:tab pos="1431925" algn="l"/>
              </a:tabLst>
            </a:pPr>
            <a:r>
              <a:rPr lang="en-US" sz="1600" b="1">
                <a:solidFill>
                  <a:srgbClr val="0070C0"/>
                </a:solidFill>
                <a:latin typeface="Courier New" panose="02070309020205020404" pitchFamily="49" charset="0"/>
                <a:cs typeface="Courier New" panose="02070309020205020404" pitchFamily="49" charset="0"/>
              </a:rPr>
              <a:t>])</a:t>
            </a:r>
            <a:endParaRPr lang="en" sz="1600" b="1">
              <a:solidFill>
                <a:srgbClr val="0070C0"/>
              </a:solidFill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pic>
        <p:nvPicPr>
          <p:cNvPr id="1026" name="Picture 2" descr="What is sentiment analysis?">
            <a:extLst>
              <a:ext uri="{FF2B5EF4-FFF2-40B4-BE49-F238E27FC236}">
                <a16:creationId xmlns:a16="http://schemas.microsoft.com/office/drawing/2014/main" id="{55DCA009-8278-4F15-8524-91CF2C8F6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8" b="30563"/>
          <a:stretch/>
        </p:blipFill>
        <p:spPr bwMode="auto">
          <a:xfrm>
            <a:off x="4629150" y="225019"/>
            <a:ext cx="4514850" cy="99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58287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Next Time...</a:t>
            </a:r>
            <a:endParaRPr lang="e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603700" cy="35640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Font typeface="Source Code Pro"/>
              <a:buChar char="●"/>
              <a:tabLst>
                <a:tab pos="1431925" algn="l"/>
              </a:tabLst>
            </a:pPr>
            <a:r>
              <a:rPr lang="en">
                <a:solidFill>
                  <a:srgbClr val="7030A0"/>
                </a:solidFill>
              </a:rPr>
              <a:t>Lab 4</a:t>
            </a:r>
          </a:p>
        </p:txBody>
      </p:sp>
    </p:spTree>
    <p:extLst>
      <p:ext uri="{BB962C8B-B14F-4D97-AF65-F5344CB8AC3E}">
        <p14:creationId xmlns:p14="http://schemas.microsoft.com/office/powerpoint/2010/main" val="333122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ALERTS</a:t>
            </a:r>
          </a:p>
        </p:txBody>
      </p:sp>
      <p:sp>
        <p:nvSpPr>
          <p:cNvPr id="63" name="Shape 63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●"/>
            </a:pPr>
            <a:r>
              <a:rPr lang="en-US"/>
              <a:t>Read Moroney Chapter 6</a:t>
            </a:r>
          </a:p>
          <a:p>
            <a:pPr marL="457200" lvl="0" indent="-228600">
              <a:buChar char="●"/>
            </a:pPr>
            <a:endParaRPr lang="en-US"/>
          </a:p>
          <a:p>
            <a:pPr marL="457200" lvl="0" indent="-228600">
              <a:buChar char="●"/>
            </a:pPr>
            <a:r>
              <a:rPr lang="en-US"/>
              <a:t>Read Larson Chapter 11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">
          <a:extLst>
            <a:ext uri="{FF2B5EF4-FFF2-40B4-BE49-F238E27FC236}">
              <a16:creationId xmlns:a16="http://schemas.microsoft.com/office/drawing/2014/main" id="{0A679DE7-6E4B-798E-4C97-4D7B1CF15E7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>
            <a:extLst>
              <a:ext uri="{FF2B5EF4-FFF2-40B4-BE49-F238E27FC236}">
                <a16:creationId xmlns:a16="http://schemas.microsoft.com/office/drawing/2014/main" id="{D9EC3D0F-F1DA-5B34-8759-F54AA538DF4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311700" y="292850"/>
            <a:ext cx="8520600" cy="8010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5"/>
                </a:solidFill>
              </a:rPr>
              <a:t>Discussion</a:t>
            </a:r>
          </a:p>
        </p:txBody>
      </p:sp>
      <p:sp>
        <p:nvSpPr>
          <p:cNvPr id="63" name="Shape 63">
            <a:extLst>
              <a:ext uri="{FF2B5EF4-FFF2-40B4-BE49-F238E27FC236}">
                <a16:creationId xmlns:a16="http://schemas.microsoft.com/office/drawing/2014/main" id="{91B64F79-DF58-52CE-6825-A44E27DE6B7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3402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228600">
              <a:buChar char="●"/>
            </a:pPr>
            <a:r>
              <a:rPr lang="en-US"/>
              <a:t>What is deduction?</a:t>
            </a:r>
          </a:p>
          <a:p>
            <a:pPr marL="457200" lvl="0" indent="-228600">
              <a:buChar char="●"/>
            </a:pPr>
            <a:r>
              <a:rPr lang="en-US"/>
              <a:t>What is induction?</a:t>
            </a:r>
          </a:p>
          <a:p>
            <a:pPr marL="457200" lvl="0" indent="-228600">
              <a:buChar char="●"/>
            </a:pPr>
            <a:r>
              <a:rPr lang="en-US"/>
              <a:t>What is abduction?</a:t>
            </a:r>
          </a:p>
          <a:p>
            <a:pPr marL="457200" lvl="0" indent="-228600">
              <a:buChar char="●"/>
            </a:pPr>
            <a:endParaRPr lang="en-US"/>
          </a:p>
          <a:p>
            <a:pPr marL="457200" lvl="0" indent="-228600">
              <a:buChar char="●"/>
            </a:pPr>
            <a:r>
              <a:rPr lang="en-US"/>
              <a:t>Class discussion on Friday</a:t>
            </a:r>
          </a:p>
          <a:p>
            <a:pPr marL="688975" lvl="1" indent="-228600">
              <a:buChar char="●"/>
            </a:pPr>
            <a:r>
              <a:rPr lang="en-US"/>
              <a:t>Make sure to bring your book and be caught up on readings</a:t>
            </a:r>
          </a:p>
        </p:txBody>
      </p:sp>
    </p:spTree>
    <p:extLst>
      <p:ext uri="{BB962C8B-B14F-4D97-AF65-F5344CB8AC3E}">
        <p14:creationId xmlns:p14="http://schemas.microsoft.com/office/powerpoint/2010/main" val="42791853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>
                <a:solidFill>
                  <a:schemeClr val="accent3"/>
                </a:solidFill>
              </a:rPr>
              <a:t>What is Sentiment Analysis?</a:t>
            </a:r>
            <a:endParaRPr lang="en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311700" y="1228675"/>
            <a:ext cx="8520600" cy="3564042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indent="-228600">
              <a:buFont typeface="Source Code Pro"/>
              <a:buChar char="●"/>
              <a:tabLst>
                <a:tab pos="1431925" algn="l"/>
              </a:tabLst>
            </a:pPr>
            <a:r>
              <a:rPr lang="en">
                <a:solidFill>
                  <a:schemeClr val="tx1">
                    <a:lumMod val="75000"/>
                  </a:schemeClr>
                </a:solidFill>
              </a:rPr>
              <a:t>Also known as opinion extraction, opinion mining, or subjectivity analysis</a:t>
            </a:r>
          </a:p>
          <a:p>
            <a:pPr marL="457200" indent="-228600">
              <a:buFont typeface="Source Code Pro"/>
              <a:buChar char="●"/>
              <a:tabLst>
                <a:tab pos="1431925" algn="l"/>
              </a:tabLst>
            </a:pPr>
            <a:r>
              <a:rPr lang="en">
                <a:solidFill>
                  <a:schemeClr val="accent6">
                    <a:lumMod val="75000"/>
                  </a:schemeClr>
                </a:solidFill>
              </a:rPr>
              <a:t>"</a:t>
            </a:r>
            <a:r>
              <a:rPr lang="en-US">
                <a:solidFill>
                  <a:schemeClr val="accent6">
                    <a:lumMod val="75000"/>
                  </a:schemeClr>
                </a:solidFill>
              </a:rPr>
              <a:t>The use of natural language processing, text analysis, computational linguistics, and biometrics to systematically identify, extract, quantify, and study affective states and subjective information." —Wikipedia</a:t>
            </a:r>
          </a:p>
          <a:p>
            <a:pPr marL="457200" indent="-228600">
              <a:buFont typeface="Source Code Pro"/>
              <a:buChar char="●"/>
              <a:tabLst>
                <a:tab pos="1431925" algn="l"/>
              </a:tabLst>
            </a:pPr>
            <a:r>
              <a:rPr lang="en-US">
                <a:solidFill>
                  <a:schemeClr val="accent5"/>
                </a:solidFill>
                <a:latin typeface="Source Code Pro" panose="020B0509030403020204" pitchFamily="49" charset="0"/>
                <a:cs typeface="Amatic SC" panose="00000500000000000000" pitchFamily="2" charset="-79"/>
              </a:rPr>
              <a:t>It has the goal of understanding whether the sentiment behind a piece of text is positive, negative, or neutral.</a:t>
            </a:r>
            <a:endParaRPr lang="en">
              <a:solidFill>
                <a:schemeClr val="accent5"/>
              </a:solidFill>
              <a:latin typeface="Source Code Pro" panose="020B0509030403020204" pitchFamily="49" charset="0"/>
              <a:cs typeface="Amatic SC" panose="00000500000000000000" pitchFamily="2" charset="-79"/>
            </a:endParaRPr>
          </a:p>
        </p:txBody>
      </p:sp>
      <p:pic>
        <p:nvPicPr>
          <p:cNvPr id="1026" name="Picture 2" descr="What is sentiment analysis?">
            <a:extLst>
              <a:ext uri="{FF2B5EF4-FFF2-40B4-BE49-F238E27FC236}">
                <a16:creationId xmlns:a16="http://schemas.microsoft.com/office/drawing/2014/main" id="{55DCA009-8278-4F15-8524-91CF2C8F648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7248" b="30563"/>
          <a:stretch/>
        </p:blipFill>
        <p:spPr bwMode="auto">
          <a:xfrm>
            <a:off x="4629150" y="225019"/>
            <a:ext cx="4514850" cy="9965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1479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1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Positive or negative movie review?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352550"/>
            <a:ext cx="7924800" cy="3333750"/>
          </a:xfrm>
        </p:spPr>
        <p:txBody>
          <a:bodyPr/>
          <a:lstStyle/>
          <a:p>
            <a:r>
              <a:rPr lang="en-US" dirty="0"/>
              <a:t>unbelievably disappointing </a:t>
            </a:r>
          </a:p>
          <a:p>
            <a:r>
              <a:rPr lang="en-US" dirty="0"/>
              <a:t>Full of zany characters and richly applied satire, and some great plot twists</a:t>
            </a:r>
          </a:p>
          <a:p>
            <a:r>
              <a:rPr lang="en-US" dirty="0"/>
              <a:t> this is the greatest screwball comedy ever filmed</a:t>
            </a:r>
          </a:p>
          <a:p>
            <a:r>
              <a:rPr lang="en-US" dirty="0"/>
              <a:t> It was pathetic. The worst part about it was the boxing scenes.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5" name="Picture 4" descr="Thumbs-dow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3181350"/>
            <a:ext cx="558800" cy="503632"/>
          </a:xfrm>
          <a:prstGeom prst="rect">
            <a:avLst/>
          </a:prstGeom>
        </p:spPr>
      </p:pic>
      <p:pic>
        <p:nvPicPr>
          <p:cNvPr id="6" name="Picture 5" descr="Thumbs-up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1" y="1885951"/>
            <a:ext cx="591828" cy="533399"/>
          </a:xfrm>
          <a:prstGeom prst="rect">
            <a:avLst/>
          </a:prstGeom>
        </p:spPr>
      </p:pic>
      <p:pic>
        <p:nvPicPr>
          <p:cNvPr id="7" name="Picture 6" descr="Thumbs-down-ico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52550"/>
            <a:ext cx="558800" cy="503632"/>
          </a:xfrm>
          <a:prstGeom prst="rect">
            <a:avLst/>
          </a:prstGeom>
        </p:spPr>
      </p:pic>
      <p:pic>
        <p:nvPicPr>
          <p:cNvPr id="8" name="Picture 7" descr="Thumbs-up-icon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2495550"/>
            <a:ext cx="591828" cy="533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5396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/>
          <a:lstStyle/>
          <a:p>
            <a:r>
              <a:rPr lang="en-US" dirty="0">
                <a:hlinkClick r:id="rId2"/>
              </a:rPr>
              <a:t>Google Product Search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62200" y="1352550"/>
            <a:ext cx="8534400" cy="3333750"/>
          </a:xfrm>
        </p:spPr>
        <p:txBody>
          <a:bodyPr/>
          <a:lstStyle/>
          <a:p>
            <a:r>
              <a:rPr lang="en-US" dirty="0"/>
              <a:t>a</a:t>
            </a:r>
          </a:p>
        </p:txBody>
      </p:sp>
      <p:pic>
        <p:nvPicPr>
          <p:cNvPr id="5" name="Picture 4" descr="googleproductsearch.tif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123950"/>
            <a:ext cx="7467600" cy="3857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427179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3350"/>
            <a:ext cx="7467600" cy="742950"/>
          </a:xfrm>
        </p:spPr>
        <p:txBody>
          <a:bodyPr>
            <a:normAutofit fontScale="90000"/>
          </a:bodyPr>
          <a:lstStyle/>
          <a:p>
            <a:r>
              <a:rPr lang="en-US" dirty="0"/>
              <a:t>Twitter sentiment versus Gallup Poll of Consumer Confidence</a:t>
            </a:r>
            <a:endParaRPr lang="en-US" sz="3556" dirty="0"/>
          </a:p>
        </p:txBody>
      </p:sp>
      <p:pic>
        <p:nvPicPr>
          <p:cNvPr id="4" name="Content Placeholder 3" descr="twoplot_consconf2_k=15.png"/>
          <p:cNvPicPr>
            <a:picLocks noGrp="1" noChangeAspect="1"/>
          </p:cNvPicPr>
          <p:nvPr>
            <p:ph idx="1"/>
          </p:nvPr>
        </p:nvPicPr>
        <p:blipFill>
          <a:blip r:embed="rId3"/>
          <a:srcRect t="-1111" b="-1111"/>
          <a:stretch>
            <a:fillRect/>
          </a:stretch>
        </p:blipFill>
        <p:spPr>
          <a:xfrm>
            <a:off x="778566" y="1352550"/>
            <a:ext cx="7421214" cy="3790950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09800" y="1776479"/>
            <a:ext cx="1447800" cy="102387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7616" y="1892300"/>
            <a:ext cx="1078124" cy="1060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676400" y="819150"/>
            <a:ext cx="7315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5ACA2">
                    <a:lumMod val="75000"/>
                  </a:srgbClr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Brendan O'Connor,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5ACA2">
                    <a:lumMod val="75000"/>
                  </a:srgbClr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Ramnath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5ACA2">
                    <a:lumMod val="75000"/>
                  </a:srgbClr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5ACA2">
                    <a:lumMod val="75000"/>
                  </a:srgbClr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Balasubramanyan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5ACA2">
                    <a:lumMod val="75000"/>
                  </a:srgbClr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, Bryan R. </a:t>
            </a:r>
            <a:r>
              <a:rPr kumimoji="0" lang="en-US" sz="1200" b="0" i="0" u="none" strike="noStrike" kern="1200" cap="none" spc="0" normalizeH="0" baseline="0" noProof="0" dirty="0" err="1">
                <a:ln>
                  <a:noFill/>
                </a:ln>
                <a:solidFill>
                  <a:srgbClr val="35ACA2">
                    <a:lumMod val="75000"/>
                  </a:srgbClr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Routledge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5ACA2">
                    <a:lumMod val="75000"/>
                  </a:srgbClr>
                </a:solidFill>
                <a:effectLst/>
                <a:uLnTx/>
                <a:uFillTx/>
                <a:latin typeface="Lucida Sans" charset="0"/>
                <a:ea typeface="ＭＳ Ｐゴシック" charset="0"/>
              </a:rPr>
              <a:t>, and Noah A. Smith. 2010. </a:t>
            </a: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35ACA2">
                    <a:lumMod val="75000"/>
                  </a:srgbClr>
                </a:solidFill>
                <a:effectLst/>
                <a:uLnTx/>
                <a:uFillTx/>
                <a:latin typeface="Calibri"/>
                <a:ea typeface="ＭＳ Ｐゴシック" charset="0"/>
              </a:rPr>
              <a:t>From Tweets to Polls: Linking Text Sentiment to Public Opinion Time Series. In ICWSM-2010</a:t>
            </a:r>
          </a:p>
        </p:txBody>
      </p:sp>
    </p:spTree>
    <p:extLst>
      <p:ext uri="{BB962C8B-B14F-4D97-AF65-F5344CB8AC3E}">
        <p14:creationId xmlns:p14="http://schemas.microsoft.com/office/powerpoint/2010/main" val="19365898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Why sentiment analysis?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352550"/>
            <a:ext cx="8915400" cy="3333750"/>
          </a:xfrm>
        </p:spPr>
        <p:txBody>
          <a:bodyPr/>
          <a:lstStyle/>
          <a:p>
            <a:r>
              <a:rPr lang="en-US" sz="2700" i="1" dirty="0">
                <a:cs typeface="ＭＳ Ｐゴシック" pitchFamily="-65" charset="-128"/>
              </a:rPr>
              <a:t>Movie</a:t>
            </a:r>
            <a:r>
              <a:rPr lang="en-US" sz="2700" dirty="0">
                <a:cs typeface="ＭＳ Ｐゴシック" pitchFamily="-65" charset="-128"/>
              </a:rPr>
              <a:t>:  is this review positive or negative?</a:t>
            </a:r>
          </a:p>
          <a:p>
            <a:r>
              <a:rPr lang="en-US" sz="2700" i="1" dirty="0">
                <a:cs typeface="ＭＳ Ｐゴシック" pitchFamily="-65" charset="-128"/>
              </a:rPr>
              <a:t>Products</a:t>
            </a:r>
            <a:r>
              <a:rPr lang="en-US" sz="2700" dirty="0">
                <a:cs typeface="ＭＳ Ｐゴシック" pitchFamily="-65" charset="-128"/>
              </a:rPr>
              <a:t>: what do people think about the new iPhone?</a:t>
            </a:r>
          </a:p>
          <a:p>
            <a:r>
              <a:rPr lang="en-US" sz="2700" i="1" dirty="0">
                <a:cs typeface="ＭＳ Ｐゴシック" pitchFamily="-65" charset="-128"/>
              </a:rPr>
              <a:t>Public sentiment</a:t>
            </a:r>
            <a:r>
              <a:rPr lang="en-US" sz="2700" dirty="0">
                <a:cs typeface="ＭＳ Ｐゴシック" pitchFamily="-65" charset="-128"/>
              </a:rPr>
              <a:t>: how is consumer confidence? Is despair increasing?</a:t>
            </a:r>
          </a:p>
          <a:p>
            <a:r>
              <a:rPr lang="en-US" sz="2700" i="1" dirty="0">
                <a:cs typeface="ＭＳ Ｐゴシック" pitchFamily="-65" charset="-128"/>
              </a:rPr>
              <a:t>Politics</a:t>
            </a:r>
            <a:r>
              <a:rPr lang="en-US" sz="2700" dirty="0">
                <a:cs typeface="ＭＳ Ｐゴシック" pitchFamily="-65" charset="-128"/>
              </a:rPr>
              <a:t>: what do people think about this candidate or issue?</a:t>
            </a:r>
          </a:p>
          <a:p>
            <a:r>
              <a:rPr lang="en-US" sz="2700" i="1" dirty="0">
                <a:cs typeface="ＭＳ Ｐゴシック" pitchFamily="-65" charset="-128"/>
              </a:rPr>
              <a:t>Prediction</a:t>
            </a:r>
            <a:r>
              <a:rPr lang="en-US" sz="2700" dirty="0">
                <a:cs typeface="ＭＳ Ｐゴシック" pitchFamily="-65" charset="-128"/>
              </a:rPr>
              <a:t>: predict election outcomes or market trends from sentiment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130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50789" y="-95250"/>
            <a:ext cx="7772400" cy="857250"/>
          </a:xfrm>
        </p:spPr>
        <p:txBody>
          <a:bodyPr/>
          <a:lstStyle/>
          <a:p>
            <a:r>
              <a:rPr lang="en-US" dirty="0"/>
              <a:t>Scherer Typology of Affective States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304800" y="1255746"/>
            <a:ext cx="8763000" cy="3886200"/>
          </a:xfrm>
        </p:spPr>
        <p:txBody>
          <a:bodyPr/>
          <a:lstStyle/>
          <a:p>
            <a:r>
              <a:rPr lang="en-US" sz="1800" b="1" dirty="0"/>
              <a:t>Emotion</a:t>
            </a:r>
            <a:r>
              <a:rPr lang="en-US" sz="1800" dirty="0"/>
              <a:t>: brief organically synchronized … evaluation of a major event </a:t>
            </a:r>
          </a:p>
          <a:p>
            <a:pPr lvl="1"/>
            <a:r>
              <a:rPr lang="en-US" sz="1800" i="1" dirty="0"/>
              <a:t>angry, sad, joyful, fearful, ashamed, proud, elated</a:t>
            </a:r>
            <a:endParaRPr lang="en-US" sz="1800" dirty="0"/>
          </a:p>
          <a:p>
            <a:r>
              <a:rPr lang="en-US" sz="1800" b="1" dirty="0"/>
              <a:t>Mood</a:t>
            </a:r>
            <a:r>
              <a:rPr lang="en-US" sz="1800" dirty="0"/>
              <a:t>: diffuse non-caused low-intensity long-duration change in subjective feeling</a:t>
            </a:r>
          </a:p>
          <a:p>
            <a:pPr lvl="1"/>
            <a:r>
              <a:rPr lang="en-US" sz="1800" i="1" dirty="0"/>
              <a:t>cheerful, gloomy, irritable, listless, depressed, buoyant</a:t>
            </a:r>
            <a:endParaRPr lang="en-US" sz="1800" dirty="0"/>
          </a:p>
          <a:p>
            <a:r>
              <a:rPr lang="en-US" sz="1800" b="1" dirty="0"/>
              <a:t>Interpersonal stances</a:t>
            </a:r>
            <a:r>
              <a:rPr lang="en-US" sz="1800" dirty="0"/>
              <a:t>: affective stance toward another person in a specific interaction</a:t>
            </a:r>
          </a:p>
          <a:p>
            <a:pPr lvl="1"/>
            <a:r>
              <a:rPr lang="en-US" sz="1800" i="1" dirty="0"/>
              <a:t>friendly, flirtatious, distant, cold, warm, supportive, contemptuous</a:t>
            </a:r>
          </a:p>
          <a:p>
            <a:r>
              <a:rPr lang="en-US" sz="1800" b="1" dirty="0"/>
              <a:t>Attitudes</a:t>
            </a:r>
            <a:r>
              <a:rPr lang="en-US" sz="1800" dirty="0"/>
              <a:t>: enduring, affectively colored beliefs, dispositions towards objects or persons</a:t>
            </a:r>
          </a:p>
          <a:p>
            <a:pPr lvl="1"/>
            <a:r>
              <a:rPr lang="en-US" sz="1800" i="1" dirty="0"/>
              <a:t> liking, loving, hating, valuing, desiring</a:t>
            </a:r>
            <a:endParaRPr lang="en-US" sz="1800" dirty="0"/>
          </a:p>
          <a:p>
            <a:r>
              <a:rPr lang="en-US" sz="1800" b="1" dirty="0"/>
              <a:t>Personality traits</a:t>
            </a:r>
            <a:r>
              <a:rPr lang="en-US" sz="1800" dirty="0"/>
              <a:t>: stable personality dispositions and typical behavior tendencies</a:t>
            </a:r>
          </a:p>
          <a:p>
            <a:pPr lvl="1"/>
            <a:r>
              <a:rPr lang="en-US" sz="1800" i="1" dirty="0"/>
              <a:t>nervous, anxious, reckless, morose, hostile, jealous</a:t>
            </a:r>
          </a:p>
        </p:txBody>
      </p:sp>
    </p:spTree>
    <p:extLst>
      <p:ext uri="{BB962C8B-B14F-4D97-AF65-F5344CB8AC3E}">
        <p14:creationId xmlns:p14="http://schemas.microsoft.com/office/powerpoint/2010/main" val="15181008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beach-day">
  <a:themeElements>
    <a:clrScheme name="Beach Day">
      <a:dk1>
        <a:srgbClr val="00FDC8"/>
      </a:dk1>
      <a:lt1>
        <a:srgbClr val="FFFFFF"/>
      </a:lt1>
      <a:dk2>
        <a:srgbClr val="666666"/>
      </a:dk2>
      <a:lt2>
        <a:srgbClr val="EEEEEE"/>
      </a:lt2>
      <a:accent1>
        <a:srgbClr val="212121"/>
      </a:accent1>
      <a:accent2>
        <a:srgbClr val="455A64"/>
      </a:accent2>
      <a:accent3>
        <a:srgbClr val="78909C"/>
      </a:accent3>
      <a:accent4>
        <a:srgbClr val="7C7CE0"/>
      </a:accent4>
      <a:accent5>
        <a:srgbClr val="DB4437"/>
      </a:accent5>
      <a:accent6>
        <a:srgbClr val="F6CD4C"/>
      </a:accent6>
      <a:hlink>
        <a:srgbClr val="DB4437"/>
      </a:hlink>
      <a:folHlink>
        <a:srgbClr val="DB443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NLP-jurafsky">
  <a:themeElements>
    <a:clrScheme name="NLP Class">
      <a:dk1>
        <a:sysClr val="windowText" lastClr="000000"/>
      </a:dk1>
      <a:lt1>
        <a:sysClr val="window" lastClr="FFFFFF"/>
      </a:lt1>
      <a:dk2>
        <a:srgbClr val="605435"/>
      </a:dk2>
      <a:lt2>
        <a:srgbClr val="E7D19A"/>
      </a:lt2>
      <a:accent1>
        <a:srgbClr val="A4001D"/>
      </a:accent1>
      <a:accent2>
        <a:srgbClr val="2584BB"/>
      </a:accent2>
      <a:accent3>
        <a:srgbClr val="BB57BE"/>
      </a:accent3>
      <a:accent4>
        <a:srgbClr val="177245"/>
      </a:accent4>
      <a:accent5>
        <a:srgbClr val="35ACA2"/>
      </a:accent5>
      <a:accent6>
        <a:srgbClr val="FF8700"/>
      </a:accent6>
      <a:hlink>
        <a:srgbClr val="EF8E1C"/>
      </a:hlink>
      <a:folHlink>
        <a:srgbClr val="FEC60B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solidFill>
          <a:schemeClr val="accent2">
            <a:lumMod val="40000"/>
            <a:lumOff val="60000"/>
          </a:schemeClr>
        </a:solidFill>
        <a:ln w="9525" cap="flat" cmpd="sng" algn="ctr">
          <a:noFill/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rtlCol="0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rgbClr val="A50021"/>
            </a:gs>
            <a:gs pos="100000">
              <a:schemeClr val="tx1"/>
            </a:gs>
          </a:gsLst>
          <a:lin ang="0" scaled="1"/>
        </a:gra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Lucida Sans" pitchFamily="-65" charset="0"/>
          </a:defRPr>
        </a:defPPr>
      </a:lstStyle>
    </a:lnDef>
    <a:txDef>
      <a:spPr>
        <a:noFill/>
      </a:spPr>
      <a:bodyPr wrap="square" rtlCol="0">
        <a:spAutoFit/>
      </a:bodyPr>
      <a:lstStyle>
        <a:defPPr>
          <a:defRPr sz="1800" dirty="0">
            <a:latin typeface="+mn-lt"/>
          </a:defRPr>
        </a:defPPr>
      </a:lstStyle>
    </a:txDef>
  </a:objectDefaults>
  <a:extraClrSchemeLst>
    <a:extraClrScheme>
      <a:clrScheme name="nlp-lucida-scheme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lp-lucida-scheme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lp-lucida-scheme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1050</TotalTime>
  <Words>841</Words>
  <Application>Microsoft Office PowerPoint</Application>
  <PresentationFormat>On-screen Show (16:9)</PresentationFormat>
  <Paragraphs>94</Paragraphs>
  <Slides>15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25" baseType="lpstr">
      <vt:lpstr>Lucida Sans</vt:lpstr>
      <vt:lpstr>ＭＳ Ｐゴシック</vt:lpstr>
      <vt:lpstr>Times</vt:lpstr>
      <vt:lpstr>Courier New</vt:lpstr>
      <vt:lpstr>Arial</vt:lpstr>
      <vt:lpstr>Source Code Pro</vt:lpstr>
      <vt:lpstr>Calibri</vt:lpstr>
      <vt:lpstr>Amatic SC</vt:lpstr>
      <vt:lpstr>beach-day</vt:lpstr>
      <vt:lpstr>NLP-jurafsky</vt:lpstr>
      <vt:lpstr>TensorFlow Sentiment Analysis via Embeddings</vt:lpstr>
      <vt:lpstr>ALERTS</vt:lpstr>
      <vt:lpstr>Discussion</vt:lpstr>
      <vt:lpstr>What is Sentiment Analysis?</vt:lpstr>
      <vt:lpstr>Positive or negative movie review?</vt:lpstr>
      <vt:lpstr>Google Product Search</vt:lpstr>
      <vt:lpstr>Twitter sentiment versus Gallup Poll of Consumer Confidence</vt:lpstr>
      <vt:lpstr>Why sentiment analysis?</vt:lpstr>
      <vt:lpstr>Scherer Typology of Affective States</vt:lpstr>
      <vt:lpstr>Scherer Typology of Affective States</vt:lpstr>
      <vt:lpstr>Sentiment Analysis</vt:lpstr>
      <vt:lpstr>Simplistic Example</vt:lpstr>
      <vt:lpstr>Vectors</vt:lpstr>
      <vt:lpstr>Embeddings</vt:lpstr>
      <vt:lpstr>Next Time...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Unsupervised Learning</dc:title>
  <cp:lastModifiedBy>Stucki, David</cp:lastModifiedBy>
  <cp:revision>56</cp:revision>
  <dcterms:modified xsi:type="dcterms:W3CDTF">2024-10-27T23:26:19Z</dcterms:modified>
</cp:coreProperties>
</file>